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99" r:id="rId3"/>
    <p:sldId id="300" r:id="rId4"/>
    <p:sldId id="311" r:id="rId5"/>
    <p:sldId id="313" r:id="rId6"/>
    <p:sldId id="270" r:id="rId7"/>
    <p:sldId id="273" r:id="rId8"/>
    <p:sldId id="314" r:id="rId9"/>
    <p:sldId id="320" r:id="rId10"/>
    <p:sldId id="317" r:id="rId11"/>
    <p:sldId id="285" r:id="rId12"/>
    <p:sldId id="327" r:id="rId13"/>
    <p:sldId id="328" r:id="rId14"/>
    <p:sldId id="329" r:id="rId15"/>
    <p:sldId id="319" r:id="rId16"/>
    <p:sldId id="321" r:id="rId17"/>
    <p:sldId id="325" r:id="rId18"/>
    <p:sldId id="326" r:id="rId19"/>
    <p:sldId id="323" r:id="rId20"/>
    <p:sldId id="32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92C1C6"/>
    <a:srgbClr val="AACDC8"/>
    <a:srgbClr val="B0C5CE"/>
    <a:srgbClr val="A0B9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75" autoAdjust="0"/>
    <p:restoredTop sz="95248" autoAdjust="0"/>
  </p:normalViewPr>
  <p:slideViewPr>
    <p:cSldViewPr>
      <p:cViewPr>
        <p:scale>
          <a:sx n="68" d="100"/>
          <a:sy n="68" d="100"/>
        </p:scale>
        <p:origin x="-114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7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Relationship Id="rId1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11" Type="http://schemas.openxmlformats.org/officeDocument/2006/relationships/image" Target="../media/image29.wmf"/><Relationship Id="rId5" Type="http://schemas.openxmlformats.org/officeDocument/2006/relationships/image" Target="../media/image2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F0118-4EAE-5D47-86F0-8FCF2CCA66BE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7B82F-ACA9-DD49-BEB3-CE7FD42AAD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06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IGE: </a:t>
            </a:r>
            <a:r>
              <a:rPr lang="en-US" b="0" dirty="0" smtClean="0"/>
              <a:t>Early e</a:t>
            </a:r>
            <a:r>
              <a:rPr lang="en-US" baseline="0" dirty="0" smtClean="0"/>
              <a:t>stimates biased by measurement error.  True estimates around .4-.6, found pretty much worldwide. IGE likely higher in developing world (Salon 2011)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7B82F-ACA9-DD49-BEB3-CE7FD42AAD0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7B82F-ACA9-DD49-BEB3-CE7FD42AAD0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7B82F-ACA9-DD49-BEB3-CE7FD42AAD0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7B82F-ACA9-DD49-BEB3-CE7FD42AAD0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7B82F-ACA9-DD49-BEB3-CE7FD42AAD0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7B82F-ACA9-DD49-BEB3-CE7FD42AAD0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762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7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3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865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26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17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31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9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27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25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4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7385-C1D5-4598-97AF-B04CDE7172EE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735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12.wmf"/><Relationship Id="rId26" Type="http://schemas.openxmlformats.org/officeDocument/2006/relationships/image" Target="../media/image16.wmf"/><Relationship Id="rId3" Type="http://schemas.openxmlformats.org/officeDocument/2006/relationships/oleObject" Target="../embeddings/oleObject2.bin"/><Relationship Id="rId21" Type="http://schemas.openxmlformats.org/officeDocument/2006/relationships/oleObject" Target="../embeddings/oleObject11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9.bin"/><Relationship Id="rId25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29" Type="http://schemas.openxmlformats.org/officeDocument/2006/relationships/oleObject" Target="../embeddings/oleObject15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6.bin"/><Relationship Id="rId24" Type="http://schemas.openxmlformats.org/officeDocument/2006/relationships/image" Target="../media/image15.wmf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23" Type="http://schemas.openxmlformats.org/officeDocument/2006/relationships/oleObject" Target="../embeddings/oleObject12.bin"/><Relationship Id="rId28" Type="http://schemas.openxmlformats.org/officeDocument/2006/relationships/image" Target="../media/image17.wmf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0.wmf"/><Relationship Id="rId22" Type="http://schemas.openxmlformats.org/officeDocument/2006/relationships/image" Target="../media/image14.wmf"/><Relationship Id="rId27" Type="http://schemas.openxmlformats.org/officeDocument/2006/relationships/oleObject" Target="../embeddings/oleObject14.bin"/><Relationship Id="rId30" Type="http://schemas.openxmlformats.org/officeDocument/2006/relationships/image" Target="../media/image1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6.wmf"/><Relationship Id="rId3" Type="http://schemas.openxmlformats.org/officeDocument/2006/relationships/oleObject" Target="../embeddings/oleObject16.bin"/><Relationship Id="rId21" Type="http://schemas.openxmlformats.org/officeDocument/2006/relationships/oleObject" Target="../embeddings/oleObject25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wmf"/><Relationship Id="rId20" Type="http://schemas.openxmlformats.org/officeDocument/2006/relationships/image" Target="../media/image27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0.bin"/><Relationship Id="rId24" Type="http://schemas.openxmlformats.org/officeDocument/2006/relationships/image" Target="../media/image29.wmf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23" Type="http://schemas.openxmlformats.org/officeDocument/2006/relationships/oleObject" Target="../embeddings/oleObject26.bin"/><Relationship Id="rId10" Type="http://schemas.openxmlformats.org/officeDocument/2006/relationships/image" Target="../media/image22.wmf"/><Relationship Id="rId19" Type="http://schemas.openxmlformats.org/officeDocument/2006/relationships/oleObject" Target="../embeddings/oleObject24.bin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4.wmf"/><Relationship Id="rId22" Type="http://schemas.openxmlformats.org/officeDocument/2006/relationships/image" Target="../media/image28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987" name="Picture 3" descr="C:\Users\IGERT\Desktop\bott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16" y="4660123"/>
            <a:ext cx="8825984" cy="204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dirty="0" smtClean="0"/>
              <a:t>Decomposing Intergenerational Income Elasticity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743200"/>
            <a:ext cx="7086600" cy="1066800"/>
          </a:xfrm>
        </p:spPr>
        <p:txBody>
          <a:bodyPr>
            <a:noAutofit/>
          </a:bodyPr>
          <a:lstStyle/>
          <a:p>
            <a:r>
              <a:rPr lang="en-US" sz="2500" dirty="0" smtClean="0"/>
              <a:t>The gender-differentiated contribution of human and physical capital transmission in rural Philippines</a:t>
            </a:r>
            <a:endParaRPr lang="en-US" sz="25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2400" y="5257800"/>
            <a:ext cx="8839200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 smtClean="0">
                <a:solidFill>
                  <a:schemeClr val="bg1"/>
                </a:solidFill>
              </a:rPr>
              <a:t>Leah Bevis &amp; Christopher B. Barrett</a:t>
            </a:r>
          </a:p>
          <a:p>
            <a:r>
              <a:rPr lang="en-US" sz="2500" dirty="0" smtClean="0">
                <a:solidFill>
                  <a:schemeClr val="bg1"/>
                </a:solidFill>
              </a:rPr>
              <a:t>Cornell University</a:t>
            </a:r>
            <a:endParaRPr lang="en-US" sz="25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Cornell_logo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1950" y="3810000"/>
            <a:ext cx="1085850" cy="1089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9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7364280"/>
              </p:ext>
            </p:extLst>
          </p:nvPr>
        </p:nvGraphicFramePr>
        <p:xfrm>
          <a:off x="685799" y="1219200"/>
          <a:ext cx="7772402" cy="51421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9134"/>
                <a:gridCol w="1473317"/>
                <a:gridCol w="1473317"/>
                <a:gridCol w="1473317"/>
                <a:gridCol w="1473317"/>
              </a:tblGrid>
              <a:tr h="2327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(1</a:t>
                      </a:r>
                      <a:r>
                        <a:rPr lang="en-US" sz="1400" dirty="0" smtClean="0">
                          <a:effectLst/>
                        </a:rPr>
                        <a:t>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mbria"/>
                          <a:ea typeface="Cambria"/>
                          <a:cs typeface="Times New Roman"/>
                        </a:rPr>
                        <a:t>IGE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(2</a:t>
                      </a:r>
                      <a:r>
                        <a:rPr lang="en-US" sz="1400" dirty="0" smtClean="0">
                          <a:effectLst/>
                        </a:rPr>
                        <a:t>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mbria"/>
                          <a:ea typeface="Cambria"/>
                          <a:cs typeface="Times New Roman"/>
                        </a:rPr>
                        <a:t>IGE</a:t>
                      </a:r>
                      <a:r>
                        <a:rPr lang="en-US" sz="1400" baseline="0" dirty="0" smtClean="0">
                          <a:effectLst/>
                          <a:latin typeface="Cambria"/>
                          <a:ea typeface="Cambria"/>
                          <a:cs typeface="Times New Roman"/>
                        </a:rPr>
                        <a:t> w/ Controls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(3</a:t>
                      </a:r>
                      <a:r>
                        <a:rPr lang="en-US" sz="1400" dirty="0" smtClean="0">
                          <a:effectLst/>
                        </a:rPr>
                        <a:t>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mbria"/>
                          <a:ea typeface="Cambria"/>
                          <a:cs typeface="Times New Roman"/>
                        </a:rPr>
                        <a:t>Parent Income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(4)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mbria"/>
                          <a:ea typeface="Cambria"/>
                          <a:cs typeface="Times New Roman"/>
                        </a:rPr>
                        <a:t>Productivity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97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38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Daughters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0.534***</a:t>
                      </a:r>
                      <a:endParaRPr lang="en-US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1.042***</a:t>
                      </a:r>
                      <a:endParaRPr lang="en-US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0.919***</a:t>
                      </a:r>
                      <a:endParaRPr lang="en-US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0.721**</a:t>
                      </a:r>
                      <a:endParaRPr lang="en-US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38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(0.162)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(0.280)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(0.290)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(0.320)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38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0.115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0.329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0.360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0.428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47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38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Sons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0.429***</a:t>
                      </a:r>
                      <a:endParaRPr lang="en-US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0.184</a:t>
                      </a:r>
                      <a:endParaRPr lang="en-US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-0.306</a:t>
                      </a:r>
                      <a:endParaRPr lang="en-US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-0.272</a:t>
                      </a:r>
                      <a:endParaRPr lang="en-US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38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(0.147)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(0.257)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(0.389)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(0.364)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38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0.050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0.350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0.434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0.593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3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38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Migrants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0.567***</a:t>
                      </a:r>
                      <a:endParaRPr lang="en-US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0.831***</a:t>
                      </a:r>
                      <a:endParaRPr lang="en-US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1.092**</a:t>
                      </a:r>
                      <a:endParaRPr lang="en-US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0.456</a:t>
                      </a:r>
                      <a:endParaRPr lang="en-US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38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(0.195)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(0.322)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(0.533)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(0.546)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38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0.048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0.285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0.238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0.515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84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38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Non-Migrants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0.474***</a:t>
                      </a:r>
                      <a:endParaRPr lang="en-US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0.651***</a:t>
                      </a:r>
                      <a:endParaRPr lang="en-US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0.524**</a:t>
                      </a:r>
                      <a:endParaRPr lang="en-US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0.527**</a:t>
                      </a:r>
                      <a:endParaRPr lang="en-US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38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(0.103)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(0.160)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(0.212)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(0.207)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38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0.122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0.320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0.358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0.434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71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38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Age Controls: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Yes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Yes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Yes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Yes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38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Additional Controls: 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Yes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Yes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Yes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38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Parent </a:t>
                      </a:r>
                      <a:r>
                        <a:rPr lang="en-US" sz="1400" dirty="0" smtClean="0">
                          <a:effectLst/>
                        </a:rPr>
                        <a:t>Capital: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Yes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Yes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38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Child Capital: 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Yes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Title 4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Parent Liquidity &amp; Productivity Transmission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82296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10/17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75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3800" dirty="0" smtClean="0"/>
              <a:t>Son IGE is explained by capital transmission; daughter IGE is explained by liquidity &amp; productivity transmission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3800" dirty="0" smtClean="0"/>
              <a:t>While parent income does not affect most child capital levels, </a:t>
            </a:r>
            <a:r>
              <a:rPr lang="en-US" sz="3800" dirty="0"/>
              <a:t>s</a:t>
            </a:r>
            <a:r>
              <a:rPr lang="en-US" sz="3800" dirty="0" smtClean="0"/>
              <a:t>on &amp; son-in-law education are normal goods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3800" dirty="0" smtClean="0"/>
              <a:t>Daughter income strongly influenced by marriage market, parent liquidity &amp; productivity transmission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3800" dirty="0" smtClean="0"/>
              <a:t>Parent liquidity influences migrant income more than it does non-migrant income; productivity transmission is high for non-migrants and variable for migrants.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2296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11/17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02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 smtClean="0"/>
              <a:t>Extra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92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Transmission: Daughters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7960734"/>
              </p:ext>
            </p:extLst>
          </p:nvPr>
        </p:nvGraphicFramePr>
        <p:xfrm>
          <a:off x="762000" y="1566282"/>
          <a:ext cx="7620000" cy="44327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12956"/>
                <a:gridCol w="1373661"/>
                <a:gridCol w="1236294"/>
                <a:gridCol w="1373661"/>
                <a:gridCol w="1523428"/>
              </a:tblGrid>
              <a:tr h="2073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(1)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(2)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(3)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(4)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5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Education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Height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Landholdings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Spouse </a:t>
                      </a:r>
                      <a:r>
                        <a:rPr lang="en-US" sz="1400" dirty="0">
                          <a:effectLst/>
                        </a:rPr>
                        <a:t>Education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3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3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Log Parent Income ‘84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0.950</a:t>
                      </a:r>
                      <a:endParaRPr lang="en-US" sz="1400" b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1.925</a:t>
                      </a:r>
                      <a:endParaRPr lang="en-US" sz="1400" b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-0.0184</a:t>
                      </a:r>
                      <a:endParaRPr lang="en-US" sz="1400" b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1.554*</a:t>
                      </a:r>
                      <a:endParaRPr lang="en-US" sz="1400" b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3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(0.766)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(3.084)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(0.128)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(0.872)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3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Parent Land ‘84/</a:t>
                      </a:r>
                      <a:r>
                        <a:rPr lang="en-US" sz="1400" dirty="0" smtClean="0">
                          <a:effectLst/>
                        </a:rPr>
                        <a:t>’03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0.140*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-0.209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0.0434***</a:t>
                      </a:r>
                      <a:endParaRPr lang="en-US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0.000371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3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(0.0814)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(0.331)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(0.0125)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(0.0842)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3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Mother’s Education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0.343***</a:t>
                      </a:r>
                      <a:endParaRPr lang="en-US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-0.762**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-0.0137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0.189*</a:t>
                      </a:r>
                      <a:endParaRPr lang="en-US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3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(0.0798)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(0.317)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(0.0166)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(0.114)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3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Father’s Education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0.170**</a:t>
                      </a:r>
                      <a:endParaRPr lang="en-US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0.397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0.0157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0.252**</a:t>
                      </a:r>
                      <a:endParaRPr lang="en-US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3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(0.0830)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(0.330)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(0.0171)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(0.118)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3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Mother’s Height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-0.0874***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0.422***</a:t>
                      </a:r>
                      <a:endParaRPr lang="en-US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-0.00874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-0.00359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3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(0.0333)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(0.132)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(0.00682)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(0.0470)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3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Father’s Height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0.0217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-0.0181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-0.00896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0.00689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3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(0.0305)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(0.121)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(0.00629)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(0.0434)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3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3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Observations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219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219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219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219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3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R-squared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0.581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0.243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0.331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0.410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6119336"/>
            <a:ext cx="762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Controls </a:t>
            </a:r>
            <a:r>
              <a:rPr lang="en-US" sz="1400" dirty="0"/>
              <a:t>include household size, gender-specific birth order dummies, </a:t>
            </a:r>
            <a:r>
              <a:rPr lang="en-US" sz="1400" dirty="0" smtClean="0"/>
              <a:t>location &amp; </a:t>
            </a:r>
            <a:r>
              <a:rPr lang="en-US" sz="1400" dirty="0"/>
              <a:t>ethnic </a:t>
            </a:r>
            <a:r>
              <a:rPr lang="en-US" sz="1400" dirty="0" smtClean="0"/>
              <a:t>groups</a:t>
            </a:r>
            <a:endParaRPr lang="en-US" sz="1400" dirty="0"/>
          </a:p>
          <a:p>
            <a:pPr algn="ctr"/>
            <a:r>
              <a:rPr lang="en-US" sz="1400" dirty="0" smtClean="0"/>
              <a:t>Parent </a:t>
            </a:r>
            <a:r>
              <a:rPr lang="en-US" sz="1400" dirty="0"/>
              <a:t>land is given by ’84 holdings in columns 1 and 2, and ’03 holdings in columns 3 and 4.</a:t>
            </a:r>
          </a:p>
          <a:p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82296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10/17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74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0368939"/>
              </p:ext>
            </p:extLst>
          </p:nvPr>
        </p:nvGraphicFramePr>
        <p:xfrm>
          <a:off x="762001" y="1566282"/>
          <a:ext cx="7619998" cy="44327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12957"/>
                <a:gridCol w="1373660"/>
                <a:gridCol w="1236294"/>
                <a:gridCol w="1373660"/>
                <a:gridCol w="1523427"/>
              </a:tblGrid>
              <a:tr h="2175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(1)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(2)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(3)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(4)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5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Education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Height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Landholdings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Spouse </a:t>
                      </a:r>
                      <a:r>
                        <a:rPr lang="en-US" sz="1400" dirty="0">
                          <a:effectLst/>
                        </a:rPr>
                        <a:t>Education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75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75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Log Parent Income ‘84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3.185***</a:t>
                      </a:r>
                      <a:endParaRPr lang="en-US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-1.013</a:t>
                      </a:r>
                      <a:endParaRPr lang="en-US" sz="1400" b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-0.763**</a:t>
                      </a:r>
                      <a:endParaRPr lang="en-US" sz="1400" b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0.653</a:t>
                      </a:r>
                      <a:endParaRPr lang="en-US" sz="1400" b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75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(1.145)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(2.042)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(0.362)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(0.917)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75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Parent Land ‘84/</a:t>
                      </a:r>
                      <a:r>
                        <a:rPr lang="en-US" sz="1400" dirty="0" smtClean="0">
                          <a:effectLst/>
                        </a:rPr>
                        <a:t>’03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-0.0447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0.279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0.163***</a:t>
                      </a:r>
                      <a:endParaRPr lang="en-US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-0.0283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75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(0.152)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(0.283)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(0.0281)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(0.0671)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75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Mother’s Education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0.312**</a:t>
                      </a:r>
                      <a:endParaRPr lang="en-US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-0.0500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0.0224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0.365***</a:t>
                      </a:r>
                      <a:endParaRPr lang="en-US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75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(0.145)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(0.240)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(0.0507)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(0.135)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75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Father’s Education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0.137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0.272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0.00142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0.0266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75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(0.124)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(0.208)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(0.0432)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(0.114)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75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Mother’s Height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0.0176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0.403***</a:t>
                      </a:r>
                      <a:endParaRPr lang="en-US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-0.0178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0.0266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75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(0.0584)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(0.0971)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(0.0206)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(0.0548)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75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Father’s Height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-0.00423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0.293***</a:t>
                      </a:r>
                      <a:endParaRPr lang="en-US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-0.0378**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0.00505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75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(0.0444)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(0.0735)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(0.0157)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(0.0419)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75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8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Observations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156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156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156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156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75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R-squared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0.393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0.459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0.351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0.346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Transmission: Sons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0" y="6119336"/>
            <a:ext cx="762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Controls </a:t>
            </a:r>
            <a:r>
              <a:rPr lang="en-US" sz="1400" dirty="0"/>
              <a:t>include household size, gender-specific birth order dummies, </a:t>
            </a:r>
            <a:r>
              <a:rPr lang="en-US" sz="1400" dirty="0" smtClean="0"/>
              <a:t>location &amp; </a:t>
            </a:r>
            <a:r>
              <a:rPr lang="en-US" sz="1400" dirty="0"/>
              <a:t>ethnic </a:t>
            </a:r>
            <a:r>
              <a:rPr lang="en-US" sz="1400" dirty="0" smtClean="0"/>
              <a:t>groups</a:t>
            </a:r>
            <a:endParaRPr lang="en-US" sz="1400" dirty="0"/>
          </a:p>
          <a:p>
            <a:pPr algn="ctr"/>
            <a:r>
              <a:rPr lang="en-US" sz="1400" dirty="0" smtClean="0"/>
              <a:t>Parent </a:t>
            </a:r>
            <a:r>
              <a:rPr lang="en-US" sz="1400" dirty="0"/>
              <a:t>land is given by ’84 holdings in columns 1 and 2, and ’03 holdings in columns 3 and 4.</a:t>
            </a:r>
          </a:p>
          <a:p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82296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11/17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84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Returns to Own Capital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471009"/>
              </p:ext>
            </p:extLst>
          </p:nvPr>
        </p:nvGraphicFramePr>
        <p:xfrm>
          <a:off x="990600" y="1828800"/>
          <a:ext cx="7086600" cy="40386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5590"/>
                <a:gridCol w="1284768"/>
                <a:gridCol w="1285737"/>
                <a:gridCol w="1284768"/>
                <a:gridCol w="1285737"/>
              </a:tblGrid>
              <a:tr h="3319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(1)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(2)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(3)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(4)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19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Daughters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Sons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Migrants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Non-Migrants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19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Own Education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0.0483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0.0276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0.0750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0.0345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(0.0367)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(0.0221)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(0.0474)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(0.0226)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Spouse Education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0.0387*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0.130***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0.0614*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0.0718***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(0.0199)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(0.0235)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(0.0329)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(0.0176)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Own Height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-0.00524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0.0219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0.00315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-0.00200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(0.00799)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(0.0141)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(0.00643)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(0.0133)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Landholdings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0.355***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0.130**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0.108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0.222*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(0.125)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(0.0550)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(0.101)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(0.118)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Observations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216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154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148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224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R-squared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0.428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0.593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0.515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0.434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602998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Controls </a:t>
            </a:r>
            <a:r>
              <a:rPr lang="en-US" sz="1400" dirty="0"/>
              <a:t>include household size, gender-specific birth order dummies, </a:t>
            </a:r>
            <a:r>
              <a:rPr lang="en-US" sz="1400" dirty="0" smtClean="0"/>
              <a:t>location &amp; </a:t>
            </a:r>
            <a:r>
              <a:rPr lang="en-US" sz="1400" dirty="0"/>
              <a:t>ethnic </a:t>
            </a:r>
            <a:r>
              <a:rPr lang="en-US" sz="1400" dirty="0" smtClean="0"/>
              <a:t>groups, </a:t>
            </a:r>
          </a:p>
          <a:p>
            <a:pPr algn="ctr"/>
            <a:r>
              <a:rPr lang="en-US" sz="1400" dirty="0"/>
              <a:t>f</a:t>
            </a:r>
            <a:r>
              <a:rPr lang="en-US" sz="1400" dirty="0" smtClean="0"/>
              <a:t>ather and mother education, father and mother height, parent landholdings, parent income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1199346"/>
            <a:ext cx="7620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/>
              <a:t>(Controlling for Parent Capital)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296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13/17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88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Returns to Parent Capital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618238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Controls </a:t>
            </a:r>
            <a:r>
              <a:rPr lang="en-US" sz="1400" dirty="0"/>
              <a:t>include household size, gender-specific birth order dummies, </a:t>
            </a:r>
            <a:r>
              <a:rPr lang="en-US" sz="1400" dirty="0" smtClean="0"/>
              <a:t>location &amp; </a:t>
            </a:r>
            <a:r>
              <a:rPr lang="en-US" sz="1400" dirty="0"/>
              <a:t>ethnic </a:t>
            </a:r>
            <a:r>
              <a:rPr lang="en-US" sz="1400" dirty="0" smtClean="0"/>
              <a:t>groups, </a:t>
            </a:r>
          </a:p>
          <a:p>
            <a:pPr algn="ctr"/>
            <a:r>
              <a:rPr lang="en-US" sz="1400" dirty="0" smtClean="0"/>
              <a:t>child and spouse education, child height, child landholdings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1066800"/>
            <a:ext cx="7620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/>
              <a:t>(Controlling for Child Capital)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2464077"/>
              </p:ext>
            </p:extLst>
          </p:nvPr>
        </p:nvGraphicFramePr>
        <p:xfrm>
          <a:off x="990600" y="1600200"/>
          <a:ext cx="7391399" cy="45232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9271"/>
                <a:gridCol w="1340026"/>
                <a:gridCol w="1341038"/>
                <a:gridCol w="1340026"/>
                <a:gridCol w="1341038"/>
              </a:tblGrid>
              <a:tr h="2809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(1)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(2)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(3)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(4)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09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Daughters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Sons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Migrants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Non-Migrants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09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0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Log Parent Income ‘84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0.721**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-0.272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0.456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0.527**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0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(0.320)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(0.364)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(0.546)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(0.207)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0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Parent Land ‘84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-0.0348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0.0323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-0.0447*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-0.0162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0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(0.0229)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(0.0251)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(0.0269)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(0.0199)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0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Mother’s Education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0.0670*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0.0401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0.0723*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0.0178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0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(0.0370)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(0.0383)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(0.0390)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(0.0354)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0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Father’s Education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-0.0349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0.0218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-0.0845**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0.00157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0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(0.0298)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(0.0325)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(0.0382)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(0.0263)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0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Mother’s Height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0.0312**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-0.0662***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0.00877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-0.00543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0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(0.0122)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(0.0195)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(0.0194)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(0.0126)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0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Father’s Height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-0.00462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-0.0289**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-0.0276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-0.0137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0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(0.0121)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(0.0131)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(0.0200)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(0.0108)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0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0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Observations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216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154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148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224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0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R-squared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0.428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0.593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0.515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0.434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2296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14/17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86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7261548"/>
              </p:ext>
            </p:extLst>
          </p:nvPr>
        </p:nvGraphicFramePr>
        <p:xfrm>
          <a:off x="838200" y="1676397"/>
          <a:ext cx="7467600" cy="34290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52800"/>
                <a:gridCol w="1981200"/>
                <a:gridCol w="2133600"/>
              </a:tblGrid>
              <a:tr h="2879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Mean Values Daughters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Mean Values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Sons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Child Age (years) ‘84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effectLst/>
                        </a:rPr>
                        <a:t>9.6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effectLst/>
                        </a:rPr>
                        <a:t>10.4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5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Father Age (years) ‘84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effectLst/>
                        </a:rPr>
                        <a:t>40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effectLst/>
                        </a:rPr>
                        <a:t>40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85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Household Size (persons) ‘84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effectLst/>
                        </a:rPr>
                        <a:t>7.0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effectLst/>
                        </a:rPr>
                        <a:t>7.2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85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Father’s Education (years) ‘84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effectLst/>
                        </a:rPr>
                        <a:t>5.0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effectLst/>
                        </a:rPr>
                        <a:t>5.2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85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Mother’s Education (years) ‘84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effectLst/>
                        </a:rPr>
                        <a:t>5.9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effectLst/>
                        </a:rPr>
                        <a:t>5.6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85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Father’s Height (cm) ‘84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effectLst/>
                        </a:rPr>
                        <a:t>161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effectLst/>
                        </a:rPr>
                        <a:t>161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85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Mother’s Height (cm) ‘84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effectLst/>
                        </a:rPr>
                        <a:t>150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effectLst/>
                        </a:rPr>
                        <a:t>150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85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Parent Landholdings (hectares) ‘84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effectLst/>
                        </a:rPr>
                        <a:t>2.3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effectLst/>
                        </a:rPr>
                        <a:t>2.6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85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Parent Weekly Income (Philippine Peso)‘84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effectLst/>
                        </a:rPr>
                        <a:t>270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effectLst/>
                        </a:rPr>
                        <a:t>301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85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Mother’s Birth Age (years) ‘84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effectLst/>
                        </a:rPr>
                        <a:t>26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effectLst/>
                        </a:rPr>
                        <a:t>25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85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Child Birth Order (number, 1=eldest) ‘84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effectLst/>
                        </a:rPr>
                        <a:t>3.0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effectLst/>
                        </a:rPr>
                        <a:t>2.7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8/17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20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108357"/>
              </p:ext>
            </p:extLst>
          </p:nvPr>
        </p:nvGraphicFramePr>
        <p:xfrm>
          <a:off x="457200" y="1900031"/>
          <a:ext cx="8305800" cy="29005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91556"/>
                <a:gridCol w="1253561"/>
                <a:gridCol w="1253561"/>
                <a:gridCol w="1253561"/>
                <a:gridCol w="1253561"/>
              </a:tblGrid>
              <a:tr h="533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Mean Values Daughters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Mean Values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Sons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Mean Values Migrants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Mean Values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Non-Migrants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8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Child Age (years) ‘03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928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Spouse Age (years) ‘03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928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Child Household Size (persons) ‘03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7.0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7.2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4.6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5.3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928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Child Education (years) ‘03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9.7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8.6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9.8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8.8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928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Spouse Education (years) ‘03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9.3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10.1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10.2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9.1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928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Child Height (cm) ‘03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163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155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156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928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Child Landholdings (hectares) ‘03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0.2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174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Child Weekly Income  (Philippine Peso) ‘03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1830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1805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2439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1326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9/17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4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Autofit/>
          </a:bodyPr>
          <a:lstStyle/>
          <a:p>
            <a:r>
              <a:rPr lang="en-US" sz="1300" dirty="0"/>
              <a:t>Behrman, </a:t>
            </a:r>
            <a:r>
              <a:rPr lang="en-US" sz="1300" dirty="0" err="1"/>
              <a:t>Jere</a:t>
            </a:r>
            <a:r>
              <a:rPr lang="en-US" sz="1300" dirty="0"/>
              <a:t>, Alejandro </a:t>
            </a:r>
            <a:r>
              <a:rPr lang="en-US" sz="1300" dirty="0" err="1"/>
              <a:t>Gaviria</a:t>
            </a:r>
            <a:r>
              <a:rPr lang="en-US" sz="1300" dirty="0"/>
              <a:t>, Miguel </a:t>
            </a:r>
            <a:r>
              <a:rPr lang="en-US" sz="1300" dirty="0" err="1"/>
              <a:t>Szekely</a:t>
            </a:r>
            <a:r>
              <a:rPr lang="en-US" sz="1300" dirty="0"/>
              <a:t>, Nancy </a:t>
            </a:r>
            <a:r>
              <a:rPr lang="en-US" sz="1300" dirty="0" err="1"/>
              <a:t>Birdsall</a:t>
            </a:r>
            <a:r>
              <a:rPr lang="en-US" sz="1300" dirty="0"/>
              <a:t>, Sebastian </a:t>
            </a:r>
            <a:r>
              <a:rPr lang="en-US" sz="1300" dirty="0" err="1"/>
              <a:t>Galiani</a:t>
            </a:r>
            <a:r>
              <a:rPr lang="en-US" sz="1300" dirty="0"/>
              <a:t>. 2001. “Intergenerational mobility in Latin America,” </a:t>
            </a:r>
            <a:r>
              <a:rPr lang="en-US" sz="1300" i="1" dirty="0" err="1"/>
              <a:t>Economia</a:t>
            </a:r>
            <a:r>
              <a:rPr lang="en-US" sz="1300" dirty="0"/>
              <a:t>, 2(1):1-44</a:t>
            </a:r>
            <a:r>
              <a:rPr lang="en-US" sz="1300" dirty="0" smtClean="0"/>
              <a:t>.</a:t>
            </a:r>
          </a:p>
          <a:p>
            <a:r>
              <a:rPr lang="en-US" sz="1300" dirty="0" err="1"/>
              <a:t>DeSilva</a:t>
            </a:r>
            <a:r>
              <a:rPr lang="en-US" sz="1300" dirty="0"/>
              <a:t>, </a:t>
            </a:r>
            <a:r>
              <a:rPr lang="en-US" sz="1300" dirty="0" err="1"/>
              <a:t>Sanjaya</a:t>
            </a:r>
            <a:r>
              <a:rPr lang="en-US" sz="1300" dirty="0"/>
              <a:t>, Mohammed </a:t>
            </a:r>
            <a:r>
              <a:rPr lang="en-US" sz="1300" dirty="0" err="1"/>
              <a:t>Mehrab</a:t>
            </a:r>
            <a:r>
              <a:rPr lang="en-US" sz="1300" dirty="0"/>
              <a:t> Bin </a:t>
            </a:r>
            <a:r>
              <a:rPr lang="en-US" sz="1300" dirty="0" err="1"/>
              <a:t>Bakhtiar</a:t>
            </a:r>
            <a:r>
              <a:rPr lang="en-US" sz="1300" dirty="0"/>
              <a:t>. 2011. “Women, schooling and marriage in rural Philippines,” Levy Economics Institute of Bard College, Working Paper No. 701</a:t>
            </a:r>
            <a:r>
              <a:rPr lang="en-US" sz="1300" dirty="0" smtClean="0"/>
              <a:t>.</a:t>
            </a:r>
          </a:p>
          <a:p>
            <a:r>
              <a:rPr lang="en-US" sz="1300" dirty="0"/>
              <a:t>Eriksson, Tor, </a:t>
            </a:r>
            <a:r>
              <a:rPr lang="en-US" sz="1300" dirty="0" err="1"/>
              <a:t>Bernt</a:t>
            </a:r>
            <a:r>
              <a:rPr lang="en-US" sz="1300" dirty="0"/>
              <a:t> </a:t>
            </a:r>
            <a:r>
              <a:rPr lang="en-US" sz="1300" dirty="0" err="1"/>
              <a:t>Bratsberg</a:t>
            </a:r>
            <a:r>
              <a:rPr lang="en-US" sz="1300" dirty="0"/>
              <a:t>, </a:t>
            </a:r>
            <a:r>
              <a:rPr lang="en-US" sz="1300" dirty="0" err="1"/>
              <a:t>Oddbjørn</a:t>
            </a:r>
            <a:r>
              <a:rPr lang="en-US" sz="1300" dirty="0"/>
              <a:t> </a:t>
            </a:r>
            <a:r>
              <a:rPr lang="en-US" sz="1300" dirty="0" err="1"/>
              <a:t>Raaum</a:t>
            </a:r>
            <a:r>
              <a:rPr lang="en-US" sz="1300" dirty="0"/>
              <a:t>. 2005. “Earnings persistence across generations: transmission through health?” Memorandum 35/2005, Oslo University, Department of Economics</a:t>
            </a:r>
            <a:r>
              <a:rPr lang="en-US" sz="1300" dirty="0" smtClean="0"/>
              <a:t>.</a:t>
            </a:r>
          </a:p>
          <a:p>
            <a:r>
              <a:rPr lang="en-US" sz="1300" dirty="0" err="1"/>
              <a:t>Estudillo</a:t>
            </a:r>
            <a:r>
              <a:rPr lang="en-US" sz="1300" dirty="0"/>
              <a:t>, </a:t>
            </a:r>
            <a:r>
              <a:rPr lang="en-US" sz="1300" dirty="0" err="1"/>
              <a:t>Jonna</a:t>
            </a:r>
            <a:r>
              <a:rPr lang="en-US" sz="1300" dirty="0"/>
              <a:t>, Agnes </a:t>
            </a:r>
            <a:r>
              <a:rPr lang="en-US" sz="1300" dirty="0" err="1"/>
              <a:t>Quisumbing</a:t>
            </a:r>
            <a:r>
              <a:rPr lang="en-US" sz="1300" dirty="0"/>
              <a:t>, </a:t>
            </a:r>
            <a:r>
              <a:rPr lang="en-US" sz="1300" dirty="0" err="1"/>
              <a:t>Keijiro</a:t>
            </a:r>
            <a:r>
              <a:rPr lang="en-US" sz="1300" dirty="0"/>
              <a:t> </a:t>
            </a:r>
            <a:r>
              <a:rPr lang="en-US" sz="1300" dirty="0" err="1"/>
              <a:t>Otsuka</a:t>
            </a:r>
            <a:r>
              <a:rPr lang="en-US" sz="1300" dirty="0"/>
              <a:t>. 2001b. “Gender differences in land inheritance and schooling investments in the rural Philippines,” </a:t>
            </a:r>
            <a:r>
              <a:rPr lang="en-US" sz="1300" i="1" dirty="0"/>
              <a:t>Land Economics </a:t>
            </a:r>
            <a:r>
              <a:rPr lang="en-US" sz="1300" dirty="0"/>
              <a:t>77(1):130-143.</a:t>
            </a:r>
          </a:p>
          <a:p>
            <a:r>
              <a:rPr lang="en-US" sz="1300" dirty="0" err="1"/>
              <a:t>Quisumbing</a:t>
            </a:r>
            <a:r>
              <a:rPr lang="en-US" sz="1300" dirty="0"/>
              <a:t>, Agnes. 1994. “Intergenerational transmissions in Philippine rice villages gender differences in traditional inheritance customs,” </a:t>
            </a:r>
            <a:r>
              <a:rPr lang="en-US" sz="1300" i="1" dirty="0"/>
              <a:t>Journal of Development Economics, </a:t>
            </a:r>
            <a:r>
              <a:rPr lang="en-US" sz="1300" dirty="0"/>
              <a:t>43(2):167-197.</a:t>
            </a:r>
          </a:p>
          <a:p>
            <a:r>
              <a:rPr lang="en-US" sz="1300" dirty="0" err="1"/>
              <a:t>Quisumbing</a:t>
            </a:r>
            <a:r>
              <a:rPr lang="en-US" sz="1300" dirty="0"/>
              <a:t>, Agnes, Scott </a:t>
            </a:r>
            <a:r>
              <a:rPr lang="en-US" sz="1300" dirty="0" err="1"/>
              <a:t>McNiven</a:t>
            </a:r>
            <a:r>
              <a:rPr lang="en-US" sz="1300" dirty="0"/>
              <a:t>. 2010. “Moving forward, looking back: the impact of migration and remittances on assets, consumption, and credit constraints in the rural Philippines,” </a:t>
            </a:r>
            <a:r>
              <a:rPr lang="en-US" sz="1300" i="1" dirty="0"/>
              <a:t>Journal of Development Studies</a:t>
            </a:r>
            <a:r>
              <a:rPr lang="en-US" sz="1300" dirty="0"/>
              <a:t>, 46(1): 91–113. </a:t>
            </a:r>
            <a:endParaRPr lang="en-US" sz="1300" dirty="0" smtClean="0"/>
          </a:p>
          <a:p>
            <a:r>
              <a:rPr lang="en-US" sz="1300" dirty="0" err="1"/>
              <a:t>Naschold</a:t>
            </a:r>
            <a:r>
              <a:rPr lang="en-US" sz="1300" dirty="0"/>
              <a:t>, Felix, Christopher B.</a:t>
            </a:r>
            <a:r>
              <a:rPr lang="en-US" sz="1300" b="1" dirty="0"/>
              <a:t> </a:t>
            </a:r>
            <a:r>
              <a:rPr lang="en-US" sz="1300" dirty="0"/>
              <a:t>Barrett. 2011. “Do short-term observed income changes overstate structural economic mobility?” </a:t>
            </a:r>
            <a:r>
              <a:rPr lang="en-US" sz="1300" i="1" dirty="0"/>
              <a:t>Oxford Bulletin of Economics and Statistics,</a:t>
            </a:r>
            <a:r>
              <a:rPr lang="en-US" sz="1300" dirty="0"/>
              <a:t> 73(5):0305-9049</a:t>
            </a:r>
            <a:r>
              <a:rPr lang="en-US" sz="1300" dirty="0" smtClean="0"/>
              <a:t>.</a:t>
            </a:r>
          </a:p>
          <a:p>
            <a:r>
              <a:rPr lang="en-US" sz="1300" dirty="0"/>
              <a:t>Strauss, John, Duncan Thomas. 1998. “Health, nutrition, and economic development, </a:t>
            </a:r>
            <a:r>
              <a:rPr lang="en-US" sz="1300" i="1" dirty="0"/>
              <a:t>Journal of Economic Literature, </a:t>
            </a:r>
            <a:r>
              <a:rPr lang="en-US" sz="1300" dirty="0"/>
              <a:t>36(2):766-817</a:t>
            </a:r>
            <a:r>
              <a:rPr lang="en-US" sz="1300" dirty="0" smtClean="0"/>
              <a:t>.</a:t>
            </a:r>
          </a:p>
          <a:p>
            <a:r>
              <a:rPr lang="en-US" sz="1300" dirty="0"/>
              <a:t>Thomas, Duncan. 1996. “Education across generations in South Africa,” </a:t>
            </a:r>
            <a:r>
              <a:rPr lang="en-US" sz="1300" i="1" dirty="0"/>
              <a:t>The American Economic Review,</a:t>
            </a:r>
            <a:r>
              <a:rPr lang="en-US" sz="1300" dirty="0"/>
              <a:t> 86(2):330-334</a:t>
            </a:r>
            <a:r>
              <a:rPr lang="en-US" sz="1300" dirty="0" smtClean="0"/>
              <a:t>.</a:t>
            </a:r>
          </a:p>
          <a:p>
            <a:endParaRPr lang="en-US" sz="500" dirty="0"/>
          </a:p>
          <a:p>
            <a:r>
              <a:rPr lang="en-US" sz="1300" dirty="0" smtClean="0"/>
              <a:t>Picture source: </a:t>
            </a:r>
            <a:r>
              <a:rPr lang="en-US" sz="1300" dirty="0"/>
              <a:t>http://en.wikipedia.org/wiki/Image:Pana_Banaue_Rice_Terraces.JPG == Summary == </a:t>
            </a:r>
            <a:r>
              <a:rPr lang="en-US" sz="1300" dirty="0" err="1"/>
              <a:t>Panaramic</a:t>
            </a:r>
            <a:r>
              <a:rPr lang="en-US" sz="1300" dirty="0"/>
              <a:t> View </a:t>
            </a:r>
            <a:r>
              <a:rPr lang="en-US" sz="1300" dirty="0" err="1"/>
              <a:t>Banaue</a:t>
            </a:r>
            <a:r>
              <a:rPr lang="en-US" sz="1300" dirty="0"/>
              <a:t> Rice Terraces == Licensing == {{self2|GFDL-with-disclaimers|cc-by-sa-2.5,2.0,1.0}} 17 July 2006 </a:t>
            </a:r>
            <a:r>
              <a:rPr lang="en-US" sz="1300" dirty="0" smtClean="0"/>
              <a:t>en:User:Niro5</a:t>
            </a:r>
          </a:p>
          <a:p>
            <a:r>
              <a:rPr lang="en-US" sz="1300" dirty="0"/>
              <a:t>Map source: http://commons.wikimedia.org/wiki/File:Map_of_the_Philippines_Demis.png#filelinks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74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/>
          </a:bodyPr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smtClean="0"/>
              <a:t>Equality of socio-economic opportunity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smtClean="0"/>
              <a:t>Intergenerational income transmission</a:t>
            </a:r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sz="2300" dirty="0" smtClean="0"/>
              <a:t>Transition matrices  </a:t>
            </a:r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sz="2300" dirty="0" smtClean="0"/>
              <a:t>Intergenerational income elasticity (IGE)</a:t>
            </a:r>
          </a:p>
          <a:p>
            <a:pPr lvl="2">
              <a:buNone/>
            </a:pPr>
            <a:endParaRPr lang="en-US" sz="3243" dirty="0" smtClean="0"/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smtClean="0"/>
              <a:t>Pathways behind intergenerational mobility</a:t>
            </a:r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sz="2300" dirty="0" smtClean="0"/>
              <a:t>Education transmission</a:t>
            </a:r>
            <a:r>
              <a:rPr lang="en-US" sz="2300" dirty="0"/>
              <a:t> </a:t>
            </a:r>
            <a:r>
              <a:rPr lang="en-US" sz="1500" dirty="0" smtClean="0"/>
              <a:t>(Behrman et al 2001 </a:t>
            </a:r>
            <a:r>
              <a:rPr lang="en-US" sz="1500" dirty="0" err="1" smtClean="0"/>
              <a:t>Economia</a:t>
            </a:r>
            <a:r>
              <a:rPr lang="en-US" sz="1500" dirty="0" smtClean="0"/>
              <a:t>, Thomas 1996 AER)</a:t>
            </a:r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sz="2300" dirty="0" smtClean="0"/>
              <a:t>Health transmission</a:t>
            </a:r>
            <a:r>
              <a:rPr lang="en-US" sz="2300" dirty="0"/>
              <a:t> </a:t>
            </a:r>
            <a:r>
              <a:rPr lang="en-US" sz="1500" dirty="0" smtClean="0"/>
              <a:t>(Strauss &amp;Thomas 1998 JEL, </a:t>
            </a:r>
            <a:r>
              <a:rPr lang="en-US" sz="1500" dirty="0"/>
              <a:t>Eriksson </a:t>
            </a:r>
            <a:r>
              <a:rPr lang="en-US" sz="1500" dirty="0" smtClean="0"/>
              <a:t>2005 Oslo University)</a:t>
            </a:r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sz="2300" dirty="0" smtClean="0"/>
              <a:t>Land transfers </a:t>
            </a:r>
            <a:r>
              <a:rPr lang="en-US" sz="1500" dirty="0" smtClean="0"/>
              <a:t>(</a:t>
            </a:r>
            <a:r>
              <a:rPr lang="en-US" sz="1500" dirty="0" err="1" smtClean="0"/>
              <a:t>Quisumbing</a:t>
            </a:r>
            <a:r>
              <a:rPr lang="en-US" sz="1500" dirty="0" smtClean="0"/>
              <a:t>  1994 JDE, </a:t>
            </a:r>
            <a:r>
              <a:rPr lang="en-US" sz="1500" dirty="0" err="1" smtClean="0"/>
              <a:t>Estudillo</a:t>
            </a:r>
            <a:r>
              <a:rPr lang="en-US" sz="1500" dirty="0" smtClean="0"/>
              <a:t> et al 2001 JDS)</a:t>
            </a:r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sz="2300" dirty="0" err="1" smtClean="0"/>
              <a:t>Assortative</a:t>
            </a:r>
            <a:r>
              <a:rPr lang="en-US" sz="2300" dirty="0" smtClean="0"/>
              <a:t> marriage </a:t>
            </a:r>
            <a:r>
              <a:rPr lang="en-US" sz="1500" dirty="0" smtClean="0"/>
              <a:t>(Black &amp; Devereux 2010 NBER, </a:t>
            </a:r>
            <a:r>
              <a:rPr lang="en-US" sz="1500" dirty="0" err="1" smtClean="0"/>
              <a:t>DeSilva</a:t>
            </a:r>
            <a:r>
              <a:rPr lang="en-US" sz="1500" dirty="0" smtClean="0"/>
              <a:t> &amp; </a:t>
            </a:r>
            <a:r>
              <a:rPr lang="en-US" sz="1500" dirty="0" err="1" smtClean="0"/>
              <a:t>Bakhtiar</a:t>
            </a:r>
            <a:r>
              <a:rPr lang="en-US" sz="1500" dirty="0" smtClean="0"/>
              <a:t> 2011 Bard College)</a:t>
            </a:r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sz="2300" dirty="0" smtClean="0"/>
              <a:t>Migration </a:t>
            </a:r>
            <a:r>
              <a:rPr lang="en-US" sz="1500" dirty="0" smtClean="0"/>
              <a:t>(</a:t>
            </a:r>
            <a:r>
              <a:rPr lang="en-US" sz="1500" dirty="0" err="1" smtClean="0"/>
              <a:t>Quisumbing</a:t>
            </a:r>
            <a:r>
              <a:rPr lang="en-US" sz="1500" dirty="0" smtClean="0"/>
              <a:t> &amp; </a:t>
            </a:r>
            <a:r>
              <a:rPr lang="en-US" sz="1500" dirty="0" err="1" smtClean="0"/>
              <a:t>McNiven</a:t>
            </a:r>
            <a:r>
              <a:rPr lang="en-US" sz="1500" dirty="0" smtClean="0"/>
              <a:t> 2009 JDS)</a:t>
            </a:r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endParaRPr lang="en-US" sz="2486" dirty="0" smtClean="0"/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endParaRPr lang="en-US" sz="2486" dirty="0" smtClean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744965"/>
              </p:ext>
            </p:extLst>
          </p:nvPr>
        </p:nvGraphicFramePr>
        <p:xfrm>
          <a:off x="1358900" y="3338513"/>
          <a:ext cx="2159000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204" name="Equation" r:id="rId4" imgW="1104840" imgH="241200" progId="Equation.3">
                  <p:embed/>
                </p:oleObj>
              </mc:Choice>
              <mc:Fallback>
                <p:oleObj name="Equation" r:id="rId4" imgW="110484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8900" y="3338513"/>
                        <a:ext cx="2159000" cy="4714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6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62000" y="5486400"/>
            <a:ext cx="1676400" cy="838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Parent Land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667000" y="5486400"/>
            <a:ext cx="1676400" cy="838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Parent Education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572000" y="5486400"/>
            <a:ext cx="1981200" cy="8382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Parent Productivity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781800" y="5486400"/>
            <a:ext cx="1676400" cy="838200"/>
          </a:xfrm>
          <a:prstGeom prst="ellipse">
            <a:avLst/>
          </a:prstGeom>
          <a:solidFill>
            <a:srgbClr val="AACDC8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Parent Health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810000" y="3962400"/>
            <a:ext cx="1295400" cy="1219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Parent Income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457200" y="2667000"/>
            <a:ext cx="1676400" cy="838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Child Land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2209799" y="2667000"/>
            <a:ext cx="2762647" cy="838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Child  and Spouse  </a:t>
            </a:r>
            <a:r>
              <a:rPr lang="en-US" dirty="0" smtClean="0">
                <a:solidFill>
                  <a:srgbClr val="000000"/>
                </a:solidFill>
              </a:rPr>
              <a:t>Education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5105400" y="2667000"/>
            <a:ext cx="1905000" cy="8382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Child </a:t>
            </a:r>
            <a:r>
              <a:rPr lang="en-US" dirty="0" smtClean="0">
                <a:solidFill>
                  <a:srgbClr val="000000"/>
                </a:solidFill>
              </a:rPr>
              <a:t>Productivity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7086600" y="2667000"/>
            <a:ext cx="1676400" cy="838200"/>
          </a:xfrm>
          <a:prstGeom prst="ellipse">
            <a:avLst/>
          </a:prstGeom>
          <a:solidFill>
            <a:srgbClr val="AACDC8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Child Health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3429000" y="1371600"/>
            <a:ext cx="2209800" cy="838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Child </a:t>
            </a:r>
            <a:r>
              <a:rPr lang="en-US" dirty="0" smtClean="0">
                <a:solidFill>
                  <a:srgbClr val="000000"/>
                </a:solidFill>
              </a:rPr>
              <a:t>Income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2286000" y="4648200"/>
            <a:ext cx="1371600" cy="9144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 flipH="1" flipV="1">
            <a:off x="3739379" y="5149871"/>
            <a:ext cx="330953" cy="189706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16200000" flipV="1">
            <a:off x="4768873" y="5226073"/>
            <a:ext cx="407148" cy="113506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10800000">
            <a:off x="5181602" y="4724400"/>
            <a:ext cx="1676399" cy="8382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5400000" flipH="1" flipV="1">
            <a:off x="2476500" y="4457700"/>
            <a:ext cx="16764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10800000">
            <a:off x="2133600" y="3581400"/>
            <a:ext cx="1600200" cy="7620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5400000" flipH="1" flipV="1">
            <a:off x="4768078" y="3766322"/>
            <a:ext cx="407153" cy="189708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 flipV="1">
            <a:off x="1295400" y="3733800"/>
            <a:ext cx="390525" cy="165735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V="1">
            <a:off x="5638800" y="3810001"/>
            <a:ext cx="152400" cy="1581149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7315200" y="3733800"/>
            <a:ext cx="457200" cy="167640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16200000" flipV="1">
            <a:off x="3733800" y="3810001"/>
            <a:ext cx="304800" cy="152399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5181600" y="3505200"/>
            <a:ext cx="1676400" cy="9144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V="1">
            <a:off x="1752600" y="1752600"/>
            <a:ext cx="1600200" cy="8382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5400000" flipH="1" flipV="1">
            <a:off x="3619500" y="23241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16200000" flipV="1">
            <a:off x="5181600" y="2286001"/>
            <a:ext cx="304800" cy="30480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10800000">
            <a:off x="5791200" y="1828800"/>
            <a:ext cx="1524000" cy="83820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V="1">
            <a:off x="1981200" y="1981200"/>
            <a:ext cx="1371600" cy="6858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rot="5400000" flipH="1" flipV="1">
            <a:off x="3796925" y="2375276"/>
            <a:ext cx="330953" cy="152401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rot="16200000" flipV="1">
            <a:off x="4953000" y="2286001"/>
            <a:ext cx="304800" cy="3048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rot="10800000">
            <a:off x="5715004" y="1981200"/>
            <a:ext cx="1371597" cy="7620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61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smtClean="0"/>
              <a:t>Which pathways make up intergenerational income transmission in rural Philippines?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smtClean="0"/>
              <a:t>How do these pathways change across gender?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smtClean="0"/>
              <a:t>How does migration affect capital transmission or income transmission?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3/17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6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2500" dirty="0" smtClean="0"/>
              <a:t>Child income         depends on child education        , which depends on parent education         </a:t>
            </a:r>
            <a:r>
              <a:rPr lang="en-US" sz="2500" dirty="0"/>
              <a:t>,</a:t>
            </a:r>
            <a:r>
              <a:rPr lang="en-US" sz="2500" dirty="0" smtClean="0"/>
              <a:t> parent income         , and inherited productivity (     after controlling for      ). </a:t>
            </a:r>
          </a:p>
          <a:p>
            <a:pPr marL="0" indent="0">
              <a:buNone/>
            </a:pPr>
            <a:r>
              <a:rPr lang="en-US" sz="2400" dirty="0" smtClean="0"/>
              <a:t>                                     						 (1)</a:t>
            </a:r>
          </a:p>
          <a:p>
            <a:pPr marL="0" indent="0">
              <a:buNone/>
            </a:pPr>
            <a:r>
              <a:rPr lang="en-US" sz="2400" dirty="0" smtClean="0"/>
              <a:t>                                                                                                            (2)</a:t>
            </a:r>
          </a:p>
          <a:p>
            <a:pPr marL="0" indent="0">
              <a:buNone/>
            </a:pPr>
            <a:r>
              <a:rPr lang="en-US" sz="2400" dirty="0" smtClean="0"/>
              <a:t>                                                                                                            (3)</a:t>
            </a:r>
          </a:p>
          <a:p>
            <a:pPr marL="0" indent="0">
              <a:buNone/>
            </a:pPr>
            <a:r>
              <a:rPr lang="en-US" sz="2400" dirty="0" smtClean="0"/>
              <a:t>                                                                                                            (4)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                                                                                                       (5)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2500" dirty="0" smtClean="0"/>
              <a:t>IGE: 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2500" dirty="0" smtClean="0"/>
              <a:t>Exclusionary Hypothesis: 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2500" dirty="0" smtClean="0"/>
              <a:t>Equality Hypotheses: </a:t>
            </a:r>
          </a:p>
          <a:p>
            <a:pPr>
              <a:buNone/>
            </a:pPr>
            <a:endParaRPr lang="en-US" sz="2500" dirty="0" smtClean="0"/>
          </a:p>
          <a:p>
            <a:pPr>
              <a:buNone/>
            </a:pPr>
            <a:endParaRPr lang="en-US" sz="2500" dirty="0" smtClean="0"/>
          </a:p>
          <a:p>
            <a:pPr>
              <a:buNone/>
            </a:pPr>
            <a:endParaRPr lang="en-US" sz="2500" dirty="0" smtClean="0"/>
          </a:p>
          <a:p>
            <a:pPr>
              <a:buNone/>
            </a:pPr>
            <a:endParaRPr lang="en-US" sz="2500" dirty="0" smtClean="0"/>
          </a:p>
        </p:txBody>
      </p:sp>
      <p:graphicFrame>
        <p:nvGraphicFramePr>
          <p:cNvPr id="1413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3812656"/>
              </p:ext>
            </p:extLst>
          </p:nvPr>
        </p:nvGraphicFramePr>
        <p:xfrm>
          <a:off x="2551113" y="1377950"/>
          <a:ext cx="642937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461" name="Equation" r:id="rId3" imgW="304560" imgH="241200" progId="Equation.3">
                  <p:embed/>
                </p:oleObj>
              </mc:Choice>
              <mc:Fallback>
                <p:oleObj name="Equation" r:id="rId3" imgW="30456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1113" y="1377950"/>
                        <a:ext cx="642937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058233"/>
              </p:ext>
            </p:extLst>
          </p:nvPr>
        </p:nvGraphicFramePr>
        <p:xfrm>
          <a:off x="6769100" y="1371600"/>
          <a:ext cx="635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462" name="Equation" r:id="rId5" imgW="317160" imgH="241200" progId="Equation.3">
                  <p:embed/>
                </p:oleObj>
              </mc:Choice>
              <mc:Fallback>
                <p:oleObj name="Equation" r:id="rId5" imgW="31716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9100" y="1371600"/>
                        <a:ext cx="6350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561128"/>
              </p:ext>
            </p:extLst>
          </p:nvPr>
        </p:nvGraphicFramePr>
        <p:xfrm>
          <a:off x="4684713" y="1766888"/>
          <a:ext cx="668337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463" name="Equation" r:id="rId7" imgW="317160" imgH="241200" progId="Equation.3">
                  <p:embed/>
                </p:oleObj>
              </mc:Choice>
              <mc:Fallback>
                <p:oleObj name="Equation" r:id="rId7" imgW="31716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4713" y="1766888"/>
                        <a:ext cx="668337" cy="509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256817"/>
              </p:ext>
            </p:extLst>
          </p:nvPr>
        </p:nvGraphicFramePr>
        <p:xfrm>
          <a:off x="7373938" y="1703388"/>
          <a:ext cx="641350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464" name="Equation" r:id="rId9" imgW="304560" imgH="241200" progId="Equation.3">
                  <p:embed/>
                </p:oleObj>
              </mc:Choice>
              <mc:Fallback>
                <p:oleObj name="Equation" r:id="rId9" imgW="30456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3938" y="1703388"/>
                        <a:ext cx="641350" cy="509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072560"/>
              </p:ext>
            </p:extLst>
          </p:nvPr>
        </p:nvGraphicFramePr>
        <p:xfrm>
          <a:off x="977900" y="2743200"/>
          <a:ext cx="209867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465" name="Equation" r:id="rId11" imgW="1180800" imgH="241200" progId="Equation.3">
                  <p:embed/>
                </p:oleObj>
              </mc:Choice>
              <mc:Fallback>
                <p:oleObj name="Equation" r:id="rId11" imgW="1180800" imgH="241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2743200"/>
                        <a:ext cx="2098675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2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8724231"/>
              </p:ext>
            </p:extLst>
          </p:nvPr>
        </p:nvGraphicFramePr>
        <p:xfrm>
          <a:off x="915987" y="3124200"/>
          <a:ext cx="307498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466" name="Equation" r:id="rId13" imgW="1600200" imgH="241200" progId="Equation.3">
                  <p:embed/>
                </p:oleObj>
              </mc:Choice>
              <mc:Fallback>
                <p:oleObj name="Equation" r:id="rId13" imgW="1600200" imgH="241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987" y="3124200"/>
                        <a:ext cx="3074988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2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3146561"/>
              </p:ext>
            </p:extLst>
          </p:nvPr>
        </p:nvGraphicFramePr>
        <p:xfrm>
          <a:off x="936625" y="3511550"/>
          <a:ext cx="305435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467" name="Equation" r:id="rId15" imgW="1587240" imgH="241200" progId="Equation.3">
                  <p:embed/>
                </p:oleObj>
              </mc:Choice>
              <mc:Fallback>
                <p:oleObj name="Equation" r:id="rId15" imgW="1587240" imgH="241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3511550"/>
                        <a:ext cx="3054350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2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4721083"/>
              </p:ext>
            </p:extLst>
          </p:nvPr>
        </p:nvGraphicFramePr>
        <p:xfrm>
          <a:off x="944562" y="3892550"/>
          <a:ext cx="319881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468" name="Equation" r:id="rId17" imgW="1663560" imgH="241200" progId="Equation.3">
                  <p:embed/>
                </p:oleObj>
              </mc:Choice>
              <mc:Fallback>
                <p:oleObj name="Equation" r:id="rId17" imgW="1663560" imgH="2412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562" y="3892550"/>
                        <a:ext cx="3198813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962903"/>
              </p:ext>
            </p:extLst>
          </p:nvPr>
        </p:nvGraphicFramePr>
        <p:xfrm>
          <a:off x="942975" y="4273550"/>
          <a:ext cx="385762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469" name="Equation" r:id="rId19" imgW="2006280" imgH="241200" progId="Equation.3">
                  <p:embed/>
                </p:oleObj>
              </mc:Choice>
              <mc:Fallback>
                <p:oleObj name="Equation" r:id="rId19" imgW="2006280" imgH="241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975" y="4273550"/>
                        <a:ext cx="3857625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7834368"/>
              </p:ext>
            </p:extLst>
          </p:nvPr>
        </p:nvGraphicFramePr>
        <p:xfrm>
          <a:off x="4343400" y="2124075"/>
          <a:ext cx="401637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470" name="Equation" r:id="rId21" imgW="190440" imgH="241200" progId="Equation.3">
                  <p:embed/>
                </p:oleObj>
              </mc:Choice>
              <mc:Fallback>
                <p:oleObj name="Equation" r:id="rId21" imgW="19044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124075"/>
                        <a:ext cx="401637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7266395"/>
              </p:ext>
            </p:extLst>
          </p:nvPr>
        </p:nvGraphicFramePr>
        <p:xfrm>
          <a:off x="7289800" y="2149475"/>
          <a:ext cx="4064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471" name="Equation" r:id="rId23" imgW="203040" imgH="241200" progId="Equation.3">
                  <p:embed/>
                </p:oleObj>
              </mc:Choice>
              <mc:Fallback>
                <p:oleObj name="Equation" r:id="rId23" imgW="20304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9800" y="2149475"/>
                        <a:ext cx="4064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215379"/>
              </p:ext>
            </p:extLst>
          </p:nvPr>
        </p:nvGraphicFramePr>
        <p:xfrm>
          <a:off x="1560512" y="4876800"/>
          <a:ext cx="6821488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472" name="Equation" r:id="rId25" imgW="3492360" imgH="241200" progId="Equation.3">
                  <p:embed/>
                </p:oleObj>
              </mc:Choice>
              <mc:Fallback>
                <p:oleObj name="Equation" r:id="rId25" imgW="349236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0512" y="4876800"/>
                        <a:ext cx="6821488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Model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4/17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9655815"/>
              </p:ext>
            </p:extLst>
          </p:nvPr>
        </p:nvGraphicFramePr>
        <p:xfrm>
          <a:off x="4195762" y="5375275"/>
          <a:ext cx="757238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473" name="Equation" r:id="rId27" imgW="393480" imgH="215640" progId="Equation.3">
                  <p:embed/>
                </p:oleObj>
              </mc:Choice>
              <mc:Fallback>
                <p:oleObj name="Equation" r:id="rId27" imgW="39348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5762" y="5375275"/>
                        <a:ext cx="757238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347517"/>
              </p:ext>
            </p:extLst>
          </p:nvPr>
        </p:nvGraphicFramePr>
        <p:xfrm>
          <a:off x="3705225" y="5808662"/>
          <a:ext cx="178117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474" name="Equation" r:id="rId29" imgW="927000" imgH="228600" progId="Equation.3">
                  <p:embed/>
                </p:oleObj>
              </mc:Choice>
              <mc:Fallback>
                <p:oleObj name="Equation" r:id="rId29" imgW="9270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5225" y="5808662"/>
                        <a:ext cx="1781175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2500" dirty="0" smtClean="0"/>
              <a:t>Include child’s spouse’s education        , parent &amp; child health                , parent &amp; child landholding               , and controls for social norms          .</a:t>
            </a:r>
          </a:p>
          <a:p>
            <a:pPr marL="0" indent="0">
              <a:buNone/>
            </a:pPr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pPr>
              <a:buNone/>
            </a:pPr>
            <a:endParaRPr lang="en-US" sz="2500" dirty="0" smtClean="0"/>
          </a:p>
          <a:p>
            <a:pPr>
              <a:buNone/>
            </a:pPr>
            <a:endParaRPr lang="en-US" sz="2500" dirty="0" smtClean="0"/>
          </a:p>
          <a:p>
            <a:pPr>
              <a:buNone/>
            </a:pPr>
            <a:endParaRPr lang="en-US" sz="2500" dirty="0" smtClean="0"/>
          </a:p>
          <a:p>
            <a:pPr>
              <a:buNone/>
            </a:pPr>
            <a:endParaRPr lang="en-US" sz="2500" dirty="0" smtClean="0"/>
          </a:p>
        </p:txBody>
      </p:sp>
      <p:graphicFrame>
        <p:nvGraphicFramePr>
          <p:cNvPr id="15975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8936645"/>
              </p:ext>
            </p:extLst>
          </p:nvPr>
        </p:nvGraphicFramePr>
        <p:xfrm>
          <a:off x="1752600" y="1981200"/>
          <a:ext cx="1196975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898" name="Equation" r:id="rId3" imgW="596880" imgH="241200" progId="Equation.3">
                  <p:embed/>
                </p:oleObj>
              </mc:Choice>
              <mc:Fallback>
                <p:oleObj name="Equation" r:id="rId3" imgW="596880" imgH="241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981200"/>
                        <a:ext cx="1196975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5116245"/>
              </p:ext>
            </p:extLst>
          </p:nvPr>
        </p:nvGraphicFramePr>
        <p:xfrm>
          <a:off x="4078288" y="2362200"/>
          <a:ext cx="722312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899" name="Equation" r:id="rId5" imgW="342720" imgH="241200" progId="Equation.3">
                  <p:embed/>
                </p:oleObj>
              </mc:Choice>
              <mc:Fallback>
                <p:oleObj name="Equation" r:id="rId5" imgW="342720" imgH="241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8288" y="2362200"/>
                        <a:ext cx="722312" cy="509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4545424"/>
              </p:ext>
            </p:extLst>
          </p:nvPr>
        </p:nvGraphicFramePr>
        <p:xfrm>
          <a:off x="5211763" y="1636713"/>
          <a:ext cx="641350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900" name="Equation" r:id="rId7" imgW="304560" imgH="241200" progId="Equation.3">
                  <p:embed/>
                </p:oleObj>
              </mc:Choice>
              <mc:Fallback>
                <p:oleObj name="Equation" r:id="rId7" imgW="304560" imgH="241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1763" y="1636713"/>
                        <a:ext cx="641350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864175"/>
              </p:ext>
            </p:extLst>
          </p:nvPr>
        </p:nvGraphicFramePr>
        <p:xfrm>
          <a:off x="6524625" y="1981200"/>
          <a:ext cx="101917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901" name="Equation" r:id="rId9" imgW="507960" imgH="241200" progId="Equation.3">
                  <p:embed/>
                </p:oleObj>
              </mc:Choice>
              <mc:Fallback>
                <p:oleObj name="Equation" r:id="rId9" imgW="50796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625" y="1981200"/>
                        <a:ext cx="1019175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8440293"/>
              </p:ext>
            </p:extLst>
          </p:nvPr>
        </p:nvGraphicFramePr>
        <p:xfrm>
          <a:off x="914400" y="3943678"/>
          <a:ext cx="5567362" cy="475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902" name="Equation" r:id="rId11" imgW="2882880" imgH="253800" progId="Equation.3">
                  <p:embed/>
                </p:oleObj>
              </mc:Choice>
              <mc:Fallback>
                <p:oleObj name="Equation" r:id="rId11" imgW="2882880" imgH="253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943678"/>
                        <a:ext cx="5567362" cy="4759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4925183"/>
              </p:ext>
            </p:extLst>
          </p:nvPr>
        </p:nvGraphicFramePr>
        <p:xfrm>
          <a:off x="914399" y="4401285"/>
          <a:ext cx="5562601" cy="475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903" name="Equation" r:id="rId13" imgW="2882880" imgH="253800" progId="Equation.3">
                  <p:embed/>
                </p:oleObj>
              </mc:Choice>
              <mc:Fallback>
                <p:oleObj name="Equation" r:id="rId13" imgW="2882880" imgH="253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399" y="4401285"/>
                        <a:ext cx="5562601" cy="4755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8038435"/>
              </p:ext>
            </p:extLst>
          </p:nvPr>
        </p:nvGraphicFramePr>
        <p:xfrm>
          <a:off x="914400" y="4845592"/>
          <a:ext cx="5715000" cy="488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904" name="Equation" r:id="rId15" imgW="2882880" imgH="253800" progId="Equation.3">
                  <p:embed/>
                </p:oleObj>
              </mc:Choice>
              <mc:Fallback>
                <p:oleObj name="Equation" r:id="rId15" imgW="2882880" imgH="253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845592"/>
                        <a:ext cx="5715000" cy="4884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7599605"/>
              </p:ext>
            </p:extLst>
          </p:nvPr>
        </p:nvGraphicFramePr>
        <p:xfrm>
          <a:off x="914400" y="5312110"/>
          <a:ext cx="5630863" cy="479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905" name="Equation" r:id="rId17" imgW="2895480" imgH="253800" progId="Equation.3">
                  <p:embed/>
                </p:oleObj>
              </mc:Choice>
              <mc:Fallback>
                <p:oleObj name="Equation" r:id="rId17" imgW="2895480" imgH="253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312110"/>
                        <a:ext cx="5630863" cy="4790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5877861"/>
              </p:ext>
            </p:extLst>
          </p:nvPr>
        </p:nvGraphicFramePr>
        <p:xfrm>
          <a:off x="914400" y="5804550"/>
          <a:ext cx="8077200" cy="44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906" name="Equation" r:id="rId19" imgW="4483080" imgH="253800" progId="Equation.3">
                  <p:embed/>
                </p:oleObj>
              </mc:Choice>
              <mc:Fallback>
                <p:oleObj name="Equation" r:id="rId19" imgW="4483080" imgH="253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804550"/>
                        <a:ext cx="8077200" cy="44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5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8893772"/>
              </p:ext>
            </p:extLst>
          </p:nvPr>
        </p:nvGraphicFramePr>
        <p:xfrm>
          <a:off x="838200" y="3486150"/>
          <a:ext cx="5665787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907" name="Equation" r:id="rId21" imgW="2933640" imgH="253800" progId="Equation.3">
                  <p:embed/>
                </p:oleObj>
              </mc:Choice>
              <mc:Fallback>
                <p:oleObj name="Equation" r:id="rId21" imgW="2933640" imgH="253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486150"/>
                        <a:ext cx="5665787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1578464"/>
              </p:ext>
            </p:extLst>
          </p:nvPr>
        </p:nvGraphicFramePr>
        <p:xfrm>
          <a:off x="914400" y="3028950"/>
          <a:ext cx="561657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908" name="Equation" r:id="rId23" imgW="2908080" imgH="253800" progId="Equation.3">
                  <p:embed/>
                </p:oleObj>
              </mc:Choice>
              <mc:Fallback>
                <p:oleObj name="Equation" r:id="rId23" imgW="2908080" imgH="253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028950"/>
                        <a:ext cx="561657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smtClean="0"/>
              <a:t>Transmission Equations: Seemingly Unrelated Regression (SUR)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smtClean="0"/>
              <a:t>Instrumenting parent income with parent expenditure</a:t>
            </a:r>
          </a:p>
          <a:p>
            <a:pPr lvl="1">
              <a:buClr>
                <a:srgbClr val="0070C0"/>
              </a:buClr>
              <a:buFont typeface="Courier New" pitchFamily="49" charset="0"/>
              <a:buChar char="o"/>
            </a:pPr>
            <a:r>
              <a:rPr lang="en-US" dirty="0" smtClean="0"/>
              <a:t>Adjusts for measurement error </a:t>
            </a:r>
            <a:r>
              <a:rPr lang="en-US" sz="1600" dirty="0" smtClean="0"/>
              <a:t>(</a:t>
            </a:r>
            <a:r>
              <a:rPr lang="en-US" sz="1600" dirty="0" err="1" smtClean="0"/>
              <a:t>Naschold</a:t>
            </a:r>
            <a:r>
              <a:rPr lang="en-US" sz="1600" dirty="0" smtClean="0"/>
              <a:t> &amp; Barrett 2011)</a:t>
            </a:r>
          </a:p>
          <a:p>
            <a:pPr lvl="1">
              <a:buClr>
                <a:srgbClr val="0070C0"/>
              </a:buClr>
              <a:buFont typeface="Courier New" pitchFamily="49" charset="0"/>
              <a:buChar char="o"/>
            </a:pPr>
            <a:r>
              <a:rPr lang="en-US" dirty="0" smtClean="0"/>
              <a:t>Reasonable if consumption smoothing occurs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6/17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02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34" name="Picture 2" descr="C:\Users\IGERT\Desktop\Map_of_the_Philippines_Demi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222" y="1371600"/>
            <a:ext cx="3283178" cy="4953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175023" cy="5149334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err="1" smtClean="0"/>
              <a:t>Bukidnon</a:t>
            </a:r>
            <a:r>
              <a:rPr lang="en-US" dirty="0" smtClean="0"/>
              <a:t>: a rural, landlocked province of southern Philippines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smtClean="0"/>
              <a:t>Gathered over two decades:</a:t>
            </a:r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dirty="0" smtClean="0"/>
              <a:t>1984: 448 families relying primarily on agricultural  income, largely sugar, corn or rice</a:t>
            </a:r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dirty="0" smtClean="0"/>
              <a:t>2003/2004: revisited original families, tracked children to new homes in local, </a:t>
            </a:r>
            <a:r>
              <a:rPr lang="en-US" dirty="0" err="1" smtClean="0"/>
              <a:t>peri</a:t>
            </a:r>
            <a:r>
              <a:rPr lang="en-US" dirty="0" smtClean="0"/>
              <a:t>-urban &amp; urban locations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smtClean="0"/>
              <a:t>“Split” </a:t>
            </a:r>
            <a:r>
              <a:rPr lang="en-US" dirty="0" err="1" smtClean="0"/>
              <a:t>vs</a:t>
            </a:r>
            <a:r>
              <a:rPr lang="en-US" dirty="0" smtClean="0"/>
              <a:t> “migrant” children </a:t>
            </a:r>
          </a:p>
          <a:p>
            <a:pPr lvl="1">
              <a:buClr>
                <a:srgbClr val="0070C0"/>
              </a:buClr>
              <a:buFont typeface="Courier New" pitchFamily="49" charset="0"/>
              <a:buChar char="o"/>
            </a:pPr>
            <a:r>
              <a:rPr lang="en-US" dirty="0" smtClean="0"/>
              <a:t>As children, not significantly different except by gender and birth order.</a:t>
            </a:r>
          </a:p>
          <a:p>
            <a:pPr lvl="1">
              <a:buClr>
                <a:srgbClr val="0070C0"/>
              </a:buClr>
              <a:buFont typeface="Courier New" pitchFamily="49" charset="0"/>
              <a:buChar char="o"/>
            </a:pPr>
            <a:r>
              <a:rPr lang="en-US" dirty="0" smtClean="0"/>
              <a:t>By adulthood migrants better educated, wealthier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7/17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7772400" y="5181600"/>
            <a:ext cx="228600" cy="228600"/>
          </a:xfrm>
          <a:prstGeom prst="ellipse">
            <a:avLst/>
          </a:prstGeom>
          <a:noFill/>
          <a:ln w="2857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2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8/17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690786"/>
              </p:ext>
            </p:extLst>
          </p:nvPr>
        </p:nvGraphicFramePr>
        <p:xfrm>
          <a:off x="304801" y="1371600"/>
          <a:ext cx="8534400" cy="4870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82152"/>
                <a:gridCol w="1288062"/>
                <a:gridCol w="1288062"/>
                <a:gridCol w="1288062"/>
                <a:gridCol w="1288062"/>
              </a:tblGrid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Mean Values Daughters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Mean Values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Sons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Mean Values Migrants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Mean Values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Non-Migrants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Child Age (years) ‘84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9.6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10.4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9.5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10.3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Father Age (years) ‘84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Mother’s Education (years) ‘84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5.9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5.6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5.9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5.6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Father’s Height (years) ’84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161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161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161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161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Parent Landholdings (hectares) ‘84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2.3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2.6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2.6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2.3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Parent Weekly Income (Philippine Peso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) ‘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270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301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288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279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Child Age (years) ‘03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Child Household Size (persons) ‘03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7.0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7.2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4.6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5.3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Child Education (years) ‘03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9.7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8.6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9.8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8.8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Spouse Education (years) ‘03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9.3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10.1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10.2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9.1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Child Height (cm) ‘03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163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155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156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Child Landholdings (hectares) ‘03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Child Weekly Income  (Philippine Peso) ‘03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1830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1805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2439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1326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379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IGE Decomposition: Parent Capital Pathways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6321623"/>
            <a:ext cx="762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Controls </a:t>
            </a:r>
            <a:r>
              <a:rPr lang="en-US" sz="1400" dirty="0"/>
              <a:t>include household size, gender-specific birth order dummies, </a:t>
            </a:r>
            <a:r>
              <a:rPr lang="en-US" sz="1400" dirty="0" smtClean="0"/>
              <a:t>location &amp; </a:t>
            </a:r>
            <a:r>
              <a:rPr lang="en-US" sz="1400" dirty="0"/>
              <a:t>ethnic </a:t>
            </a:r>
            <a:r>
              <a:rPr lang="en-US" sz="1400" dirty="0" smtClean="0"/>
              <a:t>groups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990600"/>
            <a:ext cx="76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(NOT Controlling for Child Capital)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653456"/>
              </p:ext>
            </p:extLst>
          </p:nvPr>
        </p:nvGraphicFramePr>
        <p:xfrm>
          <a:off x="990600" y="1551204"/>
          <a:ext cx="7162799" cy="46971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6509"/>
                <a:gridCol w="1298582"/>
                <a:gridCol w="1299563"/>
                <a:gridCol w="1298582"/>
                <a:gridCol w="1299563"/>
              </a:tblGrid>
              <a:tr h="2867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(1)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(2)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(3)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(4)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67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Daughters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Sons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Migrants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Non-Migrants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67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57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Log Parent Income ‘84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0.919***</a:t>
                      </a:r>
                      <a:endParaRPr lang="en-US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-0.306</a:t>
                      </a:r>
                      <a:endParaRPr lang="en-US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1.092**</a:t>
                      </a:r>
                      <a:endParaRPr lang="en-US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0.524**</a:t>
                      </a:r>
                      <a:endParaRPr lang="en-US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57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(0.290)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(0.389)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(0.533)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(0.212)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57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Parent Land ‘84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-0.00935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0.0637**</a:t>
                      </a:r>
                      <a:endParaRPr lang="en-US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-0.0551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0.0138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57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(0.0195)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(0.0318)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(0.0461)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(0.0168)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57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Mother’s Education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0.0507*</a:t>
                      </a:r>
                      <a:endParaRPr lang="en-US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0.0588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0.0802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0.0269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57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(0.0307)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(0.0395)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(0.0571)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(0.0358)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57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Father’s Education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-0.00712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0.0676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-0.0866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0.0156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57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(0.0300)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(0.0431)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(0.0608)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(0.0288)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57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Mother’s Height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0.0130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-0.0425**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0.00110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-0.00290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57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(0.0117)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(0.0168)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(0.0196)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(0.0115)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57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Father’s Height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-0.00604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-0.0217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-0.0184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-0.0160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57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(0.0136)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(0.0160)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(0.0220)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(0.0101)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57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57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Observations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236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179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182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235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57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R-squared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0.360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0.434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0.238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0.358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7625" marR="4762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9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22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4572</TotalTime>
  <Words>2215</Words>
  <Application>Microsoft Office PowerPoint</Application>
  <PresentationFormat>On-screen Show (4:3)</PresentationFormat>
  <Paragraphs>827</Paragraphs>
  <Slides>20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Equation</vt:lpstr>
      <vt:lpstr>Decomposing Intergenerational Income Elasticity</vt:lpstr>
      <vt:lpstr>Background</vt:lpstr>
      <vt:lpstr>Questions</vt:lpstr>
      <vt:lpstr>Conceptual Model</vt:lpstr>
      <vt:lpstr>Conceptual Model</vt:lpstr>
      <vt:lpstr>Estimation</vt:lpstr>
      <vt:lpstr>Data</vt:lpstr>
      <vt:lpstr>Data</vt:lpstr>
      <vt:lpstr>IGE Decomposition: Parent Capital Pathways</vt:lpstr>
      <vt:lpstr>PowerPoint Presentation</vt:lpstr>
      <vt:lpstr>Conclusions</vt:lpstr>
      <vt:lpstr>Extra Slides</vt:lpstr>
      <vt:lpstr>Capital Transmission: Daughters</vt:lpstr>
      <vt:lpstr>Capital Transmission: Sons</vt:lpstr>
      <vt:lpstr>Returns to Own Capital</vt:lpstr>
      <vt:lpstr>Returns to Parent Capital</vt:lpstr>
      <vt:lpstr>Data</vt:lpstr>
      <vt:lpstr>Data</vt:lpstr>
      <vt:lpstr>References</vt:lpstr>
      <vt:lpstr>Conceptual Model</vt:lpstr>
    </vt:vector>
  </TitlesOfParts>
  <Company>Cornell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 R. Mann</dc:creator>
  <cp:lastModifiedBy>Leah</cp:lastModifiedBy>
  <cp:revision>593</cp:revision>
  <dcterms:created xsi:type="dcterms:W3CDTF">2012-04-21T12:58:11Z</dcterms:created>
  <dcterms:modified xsi:type="dcterms:W3CDTF">2013-03-19T08:23:41Z</dcterms:modified>
</cp:coreProperties>
</file>